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18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00" d="100"/>
          <a:sy n="200" d="100"/>
        </p:scale>
        <p:origin x="-250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te\Documents\INV%202\model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dirty="0" err="1" smtClean="0"/>
              <a:t>Temperatura</a:t>
            </a:r>
            <a:r>
              <a:rPr lang="en-US" dirty="0" smtClean="0"/>
              <a:t> de </a:t>
            </a:r>
            <a:r>
              <a:rPr lang="en-US" dirty="0" err="1" smtClean="0"/>
              <a:t>alimentación</a:t>
            </a:r>
            <a:r>
              <a:rPr lang="en-US" baseline="0" dirty="0" smtClean="0"/>
              <a:t> </a:t>
            </a:r>
            <a:r>
              <a:rPr lang="en-US" dirty="0" smtClean="0"/>
              <a:t> </a:t>
            </a:r>
            <a:r>
              <a:rPr lang="en-US" dirty="0"/>
              <a:t>vs Flux</a:t>
            </a:r>
          </a:p>
        </c:rich>
      </c:tx>
      <c:layout/>
      <c:overlay val="0"/>
      <c:spPr>
        <a:noFill/>
        <a:ln>
          <a:noFill/>
        </a:ln>
        <a:effectLst/>
      </c:spPr>
    </c:title>
    <c:autoTitleDeleted val="0"/>
    <c:plotArea>
      <c:layout/>
      <c:scatterChart>
        <c:scatterStyle val="lineMarker"/>
        <c:varyColors val="0"/>
        <c:ser>
          <c:idx val="0"/>
          <c:order val="0"/>
          <c:tx>
            <c:v>Temperatura vs Fluj</c:v>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chemeClr val="accent1"/>
                </a:solidFill>
              </a:ln>
              <a:effectLst/>
            </c:spPr>
            <c:trendlineType val="linear"/>
            <c:dispRSqr val="1"/>
            <c:dispEq val="1"/>
            <c:trendlineLbl>
              <c:layout>
                <c:manualLayout>
                  <c:x val="-0.26370406824147"/>
                  <c:y val="0.0366203703703704"/>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s-ES"/>
                </a:p>
              </c:txPr>
            </c:trendlineLbl>
          </c:trendline>
          <c:xVal>
            <c:numRef>
              <c:f>Hoja2!$J$5:$J$8</c:f>
              <c:numCache>
                <c:formatCode>General</c:formatCode>
                <c:ptCount val="4"/>
                <c:pt idx="0">
                  <c:v>40.0</c:v>
                </c:pt>
                <c:pt idx="1">
                  <c:v>45.0</c:v>
                </c:pt>
                <c:pt idx="2">
                  <c:v>50.0</c:v>
                </c:pt>
                <c:pt idx="3">
                  <c:v>60.0</c:v>
                </c:pt>
              </c:numCache>
            </c:numRef>
          </c:xVal>
          <c:yVal>
            <c:numRef>
              <c:f>Hoja2!$K$5:$K$8</c:f>
              <c:numCache>
                <c:formatCode>General</c:formatCode>
                <c:ptCount val="4"/>
                <c:pt idx="0">
                  <c:v>4.044474105463426</c:v>
                </c:pt>
                <c:pt idx="1">
                  <c:v>5.71439710450834</c:v>
                </c:pt>
                <c:pt idx="2">
                  <c:v>8.214873213999998</c:v>
                </c:pt>
                <c:pt idx="3">
                  <c:v>14.1880118410029</c:v>
                </c:pt>
              </c:numCache>
            </c:numRef>
          </c:yVal>
          <c:smooth val="0"/>
        </c:ser>
        <c:dLbls>
          <c:showLegendKey val="0"/>
          <c:showVal val="0"/>
          <c:showCatName val="0"/>
          <c:showSerName val="0"/>
          <c:showPercent val="0"/>
          <c:showBubbleSize val="0"/>
        </c:dLbls>
        <c:axId val="-2115259944"/>
        <c:axId val="-2140190296"/>
      </c:scatterChart>
      <c:valAx>
        <c:axId val="-2115259944"/>
        <c:scaling>
          <c:orientation val="minMax"/>
          <c:min val="30.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CL"/>
                  <a:t>Temperatura, °C</a:t>
                </a:r>
              </a:p>
            </c:rich>
          </c:tx>
          <c:layout/>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S"/>
          </a:p>
        </c:txPr>
        <c:crossAx val="-2140190296"/>
        <c:crossesAt val="0.0"/>
        <c:crossBetween val="midCat"/>
      </c:valAx>
      <c:valAx>
        <c:axId val="-2140190296"/>
        <c:scaling>
          <c:orientation val="minMax"/>
          <c:min val="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CL"/>
                  <a:t>kg/h*m2</a:t>
                </a:r>
              </a:p>
            </c:rich>
          </c:tx>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S"/>
          </a:p>
        </c:txPr>
        <c:crossAx val="-211525994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descr="portad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172"/>
            <a:ext cx="9144000" cy="4517355"/>
          </a:xfrm>
          <a:prstGeom prst="rect">
            <a:avLst/>
          </a:prstGeom>
        </p:spPr>
      </p:pic>
      <p:pic>
        <p:nvPicPr>
          <p:cNvPr id="8" name="Imagen 7" descr="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4737" y="6144381"/>
            <a:ext cx="1074203" cy="560832"/>
          </a:xfrm>
          <a:prstGeom prst="rect">
            <a:avLst/>
          </a:prstGeom>
        </p:spPr>
      </p:pic>
      <p:pic>
        <p:nvPicPr>
          <p:cNvPr id="9" name="Imagen 8" descr="portada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190860"/>
            <a:ext cx="9144000" cy="285371"/>
          </a:xfrm>
          <a:prstGeom prst="rect">
            <a:avLst/>
          </a:prstGeom>
        </p:spPr>
      </p:pic>
    </p:spTree>
    <p:extLst>
      <p:ext uri="{BB962C8B-B14F-4D97-AF65-F5344CB8AC3E}">
        <p14:creationId xmlns:p14="http://schemas.microsoft.com/office/powerpoint/2010/main" val="278014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descr="numero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472" y="-304646"/>
            <a:ext cx="9504972" cy="7313304"/>
          </a:xfrm>
          <a:prstGeom prst="rect">
            <a:avLst/>
          </a:prstGeom>
        </p:spPr>
      </p:pic>
      <p:pic>
        <p:nvPicPr>
          <p:cNvPr id="8" name="Imagen 7" descr="logo-blanc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8900" y="6080986"/>
            <a:ext cx="1221465" cy="617247"/>
          </a:xfrm>
          <a:prstGeom prst="rect">
            <a:avLst/>
          </a:prstGeom>
        </p:spPr>
      </p:pic>
    </p:spTree>
    <p:extLst>
      <p:ext uri="{BB962C8B-B14F-4D97-AF65-F5344CB8AC3E}">
        <p14:creationId xmlns:p14="http://schemas.microsoft.com/office/powerpoint/2010/main" val="366216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descr="numero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 y="-94075"/>
            <a:ext cx="9258300" cy="3515549"/>
          </a:xfrm>
          <a:prstGeom prst="rect">
            <a:avLst/>
          </a:prstGeom>
        </p:spPr>
      </p:pic>
      <p:pic>
        <p:nvPicPr>
          <p:cNvPr id="8" name="Imagen 7" descr="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8899" y="6060518"/>
            <a:ext cx="1221465" cy="637716"/>
          </a:xfrm>
          <a:prstGeom prst="rect">
            <a:avLst/>
          </a:prstGeom>
        </p:spPr>
      </p:pic>
    </p:spTree>
    <p:extLst>
      <p:ext uri="{BB962C8B-B14F-4D97-AF65-F5344CB8AC3E}">
        <p14:creationId xmlns:p14="http://schemas.microsoft.com/office/powerpoint/2010/main" val="221132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descr="guat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3769" cy="6858000"/>
          </a:xfrm>
          <a:prstGeom prst="rect">
            <a:avLst/>
          </a:prstGeom>
        </p:spPr>
      </p:pic>
      <p:pic>
        <p:nvPicPr>
          <p:cNvPr id="9" name="Imagen 8" descr="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8899" y="6060518"/>
            <a:ext cx="1221465" cy="637716"/>
          </a:xfrm>
          <a:prstGeom prst="rect">
            <a:avLst/>
          </a:prstGeom>
        </p:spPr>
      </p:pic>
    </p:spTree>
    <p:extLst>
      <p:ext uri="{BB962C8B-B14F-4D97-AF65-F5344CB8AC3E}">
        <p14:creationId xmlns:p14="http://schemas.microsoft.com/office/powerpoint/2010/main" val="340795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descr="guat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3769" cy="6858000"/>
          </a:xfrm>
          <a:prstGeom prst="rect">
            <a:avLst/>
          </a:prstGeom>
        </p:spPr>
      </p:pic>
      <p:pic>
        <p:nvPicPr>
          <p:cNvPr id="11" name="Imagen 10" descr="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1650" y="5594350"/>
            <a:ext cx="4895088" cy="1335024"/>
          </a:xfrm>
          <a:prstGeom prst="rect">
            <a:avLst/>
          </a:prstGeom>
        </p:spPr>
      </p:pic>
      <p:pic>
        <p:nvPicPr>
          <p:cNvPr id="12" name="Imagen 11" descr="logo-blanc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08900" y="6080986"/>
            <a:ext cx="1221465" cy="617247"/>
          </a:xfrm>
          <a:prstGeom prst="rect">
            <a:avLst/>
          </a:prstGeom>
        </p:spPr>
      </p:pic>
    </p:spTree>
    <p:extLst>
      <p:ext uri="{BB962C8B-B14F-4D97-AF65-F5344CB8AC3E}">
        <p14:creationId xmlns:p14="http://schemas.microsoft.com/office/powerpoint/2010/main" val="403160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pic>
        <p:nvPicPr>
          <p:cNvPr id="6" name="Imagen 5" descr="ultim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 y="0"/>
            <a:ext cx="3553067" cy="6858000"/>
          </a:xfrm>
          <a:prstGeom prst="rect">
            <a:avLst/>
          </a:prstGeom>
        </p:spPr>
      </p:pic>
      <p:pic>
        <p:nvPicPr>
          <p:cNvPr id="7" name="Imagen 6" descr="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4737" y="6144381"/>
            <a:ext cx="1074203" cy="560832"/>
          </a:xfrm>
          <a:prstGeom prst="rect">
            <a:avLst/>
          </a:prstGeom>
        </p:spPr>
      </p:pic>
    </p:spTree>
    <p:extLst>
      <p:ext uri="{BB962C8B-B14F-4D97-AF65-F5344CB8AC3E}">
        <p14:creationId xmlns:p14="http://schemas.microsoft.com/office/powerpoint/2010/main" val="4114507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06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92100" y="3086813"/>
            <a:ext cx="7893050" cy="830997"/>
          </a:xfrm>
          <a:prstGeom prst="rect">
            <a:avLst/>
          </a:prstGeom>
          <a:noFill/>
        </p:spPr>
        <p:txBody>
          <a:bodyPr wrap="square" rtlCol="0">
            <a:spAutoFit/>
          </a:bodyPr>
          <a:lstStyle/>
          <a:p>
            <a:r>
              <a:rPr lang="es-ES" sz="2400" b="1" dirty="0" smtClean="0">
                <a:solidFill>
                  <a:schemeClr val="bg1"/>
                </a:solidFill>
                <a:latin typeface="Verdana"/>
                <a:cs typeface="Verdana"/>
              </a:rPr>
              <a:t>Puesta en marcha de sistema de desalinización mediante </a:t>
            </a:r>
            <a:r>
              <a:rPr lang="es-ES" sz="2400" b="1" dirty="0" err="1" smtClean="0">
                <a:solidFill>
                  <a:schemeClr val="bg1"/>
                </a:solidFill>
                <a:latin typeface="Verdana"/>
                <a:cs typeface="Verdana"/>
              </a:rPr>
              <a:t>pervaporación</a:t>
            </a:r>
            <a:endParaRPr lang="es-ES" sz="2400" b="1" dirty="0">
              <a:solidFill>
                <a:schemeClr val="bg1"/>
              </a:solidFill>
              <a:latin typeface="Verdana"/>
              <a:cs typeface="Verdana"/>
            </a:endParaRPr>
          </a:p>
        </p:txBody>
      </p:sp>
      <p:sp>
        <p:nvSpPr>
          <p:cNvPr id="8" name="CuadroTexto 7"/>
          <p:cNvSpPr txBox="1"/>
          <p:nvPr/>
        </p:nvSpPr>
        <p:spPr>
          <a:xfrm>
            <a:off x="292100" y="4648200"/>
            <a:ext cx="5715000" cy="307777"/>
          </a:xfrm>
          <a:prstGeom prst="rect">
            <a:avLst/>
          </a:prstGeom>
          <a:noFill/>
        </p:spPr>
        <p:txBody>
          <a:bodyPr wrap="square" rtlCol="0">
            <a:spAutoFit/>
          </a:bodyPr>
          <a:lstStyle/>
          <a:p>
            <a:r>
              <a:rPr lang="es-ES" sz="1400" dirty="0" smtClean="0">
                <a:solidFill>
                  <a:schemeClr val="tx1">
                    <a:lumMod val="50000"/>
                    <a:lumOff val="50000"/>
                  </a:schemeClr>
                </a:solidFill>
                <a:latin typeface="Tahoma"/>
                <a:cs typeface="Tahoma"/>
              </a:rPr>
              <a:t>Autor - Camilo Torres Aguilera </a:t>
            </a:r>
            <a:r>
              <a:rPr lang="es-ES" sz="1400" dirty="0" smtClean="0">
                <a:solidFill>
                  <a:srgbClr val="CD1838"/>
                </a:solidFill>
                <a:latin typeface="Tahoma"/>
                <a:cs typeface="Tahoma"/>
              </a:rPr>
              <a:t>|</a:t>
            </a:r>
            <a:r>
              <a:rPr lang="es-ES" sz="1400" dirty="0" smtClean="0">
                <a:solidFill>
                  <a:schemeClr val="tx1">
                    <a:lumMod val="50000"/>
                    <a:lumOff val="50000"/>
                  </a:schemeClr>
                </a:solidFill>
                <a:latin typeface="Tahoma"/>
                <a:cs typeface="Tahoma"/>
              </a:rPr>
              <a:t> Profesor Guía - Gianni Olguín</a:t>
            </a:r>
            <a:endParaRPr lang="es-ES" sz="1400" dirty="0">
              <a:solidFill>
                <a:schemeClr val="tx1">
                  <a:lumMod val="50000"/>
                  <a:lumOff val="50000"/>
                </a:schemeClr>
              </a:solidFill>
              <a:latin typeface="Tahoma"/>
              <a:cs typeface="Tahoma"/>
            </a:endParaRPr>
          </a:p>
        </p:txBody>
      </p:sp>
      <p:sp>
        <p:nvSpPr>
          <p:cNvPr id="9" name="CuadroTexto 8"/>
          <p:cNvSpPr txBox="1"/>
          <p:nvPr/>
        </p:nvSpPr>
        <p:spPr>
          <a:xfrm>
            <a:off x="7512050" y="4648200"/>
            <a:ext cx="2120900" cy="261610"/>
          </a:xfrm>
          <a:prstGeom prst="rect">
            <a:avLst/>
          </a:prstGeom>
          <a:noFill/>
        </p:spPr>
        <p:txBody>
          <a:bodyPr wrap="square" rtlCol="0">
            <a:spAutoFit/>
          </a:bodyPr>
          <a:lstStyle/>
          <a:p>
            <a:r>
              <a:rPr lang="es-ES" sz="1100" i="1" dirty="0" smtClean="0">
                <a:latin typeface="Verdana"/>
                <a:cs typeface="Verdana"/>
              </a:rPr>
              <a:t>Valparaíso </a:t>
            </a:r>
            <a:r>
              <a:rPr lang="es-ES" sz="1100" i="1" dirty="0" smtClean="0">
                <a:solidFill>
                  <a:srgbClr val="CD1838"/>
                </a:solidFill>
                <a:latin typeface="Verdana"/>
                <a:cs typeface="Verdana"/>
              </a:rPr>
              <a:t>|</a:t>
            </a:r>
            <a:r>
              <a:rPr lang="es-ES" sz="1100" i="1" dirty="0" smtClean="0">
                <a:latin typeface="Verdana"/>
                <a:cs typeface="Verdana"/>
              </a:rPr>
              <a:t> 2017</a:t>
            </a:r>
            <a:endParaRPr lang="es-ES" sz="1100" i="1" dirty="0">
              <a:latin typeface="Verdana"/>
              <a:cs typeface="Verdana"/>
            </a:endParaRPr>
          </a:p>
        </p:txBody>
      </p:sp>
    </p:spTree>
    <p:extLst>
      <p:ext uri="{BB962C8B-B14F-4D97-AF65-F5344CB8AC3E}">
        <p14:creationId xmlns:p14="http://schemas.microsoft.com/office/powerpoint/2010/main" val="16196516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orde 4"/>
          <p:cNvSpPr/>
          <p:nvPr/>
        </p:nvSpPr>
        <p:spPr>
          <a:xfrm rot="1315775">
            <a:off x="346451" y="1807101"/>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CuadroTexto 5"/>
          <p:cNvSpPr txBox="1"/>
          <p:nvPr/>
        </p:nvSpPr>
        <p:spPr>
          <a:xfrm>
            <a:off x="234950" y="50800"/>
            <a:ext cx="2508250" cy="461665"/>
          </a:xfrm>
          <a:prstGeom prst="rect">
            <a:avLst/>
          </a:prstGeom>
          <a:noFill/>
        </p:spPr>
        <p:txBody>
          <a:bodyPr wrap="square" rtlCol="0">
            <a:spAutoFit/>
          </a:bodyPr>
          <a:lstStyle/>
          <a:p>
            <a:r>
              <a:rPr lang="es-ES" sz="2400" b="1" dirty="0" smtClean="0">
                <a:solidFill>
                  <a:srgbClr val="CD1838"/>
                </a:solidFill>
                <a:latin typeface="Verdana"/>
                <a:cs typeface="Verdana"/>
              </a:rPr>
              <a:t>Contenido</a:t>
            </a:r>
            <a:endParaRPr lang="es-ES" sz="2400" b="1" dirty="0">
              <a:solidFill>
                <a:srgbClr val="CD1838"/>
              </a:solidFill>
              <a:latin typeface="Verdana"/>
              <a:cs typeface="Verdana"/>
            </a:endParaRPr>
          </a:p>
        </p:txBody>
      </p:sp>
      <p:sp>
        <p:nvSpPr>
          <p:cNvPr id="7" name="CuadroTexto 6"/>
          <p:cNvSpPr txBox="1"/>
          <p:nvPr/>
        </p:nvSpPr>
        <p:spPr>
          <a:xfrm>
            <a:off x="495300" y="1555750"/>
            <a:ext cx="7391400" cy="4428136"/>
          </a:xfrm>
          <a:prstGeom prst="rect">
            <a:avLst/>
          </a:prstGeom>
          <a:noFill/>
        </p:spPr>
        <p:txBody>
          <a:bodyPr wrap="square" rtlCol="0">
            <a:spAutoFit/>
          </a:bodyPr>
          <a:lstStyle/>
          <a:p>
            <a:pPr>
              <a:lnSpc>
                <a:spcPct val="150000"/>
              </a:lnSpc>
            </a:pPr>
            <a:r>
              <a:rPr lang="es-ES" sz="2100" dirty="0" smtClean="0">
                <a:solidFill>
                  <a:schemeClr val="bg1"/>
                </a:solidFill>
                <a:latin typeface="Verdana"/>
                <a:cs typeface="Verdana"/>
              </a:rPr>
              <a:t>Problemática</a:t>
            </a:r>
          </a:p>
          <a:p>
            <a:pPr>
              <a:lnSpc>
                <a:spcPct val="150000"/>
              </a:lnSpc>
            </a:pPr>
            <a:r>
              <a:rPr lang="es-ES" sz="2100" dirty="0" smtClean="0">
                <a:solidFill>
                  <a:schemeClr val="bg1"/>
                </a:solidFill>
                <a:latin typeface="Verdana"/>
                <a:cs typeface="Verdana"/>
              </a:rPr>
              <a:t>Objetivo general</a:t>
            </a:r>
          </a:p>
          <a:p>
            <a:pPr>
              <a:lnSpc>
                <a:spcPct val="150000"/>
              </a:lnSpc>
            </a:pPr>
            <a:r>
              <a:rPr lang="es-ES" sz="2100" dirty="0" smtClean="0">
                <a:solidFill>
                  <a:schemeClr val="bg1"/>
                </a:solidFill>
                <a:latin typeface="Verdana"/>
                <a:cs typeface="Verdana"/>
              </a:rPr>
              <a:t>Objetivos específicos </a:t>
            </a:r>
          </a:p>
          <a:p>
            <a:pPr>
              <a:lnSpc>
                <a:spcPct val="150000"/>
              </a:lnSpc>
            </a:pPr>
            <a:r>
              <a:rPr lang="es-ES" sz="2100" dirty="0" smtClean="0">
                <a:solidFill>
                  <a:schemeClr val="bg1"/>
                </a:solidFill>
                <a:latin typeface="Verdana"/>
                <a:cs typeface="Verdana"/>
              </a:rPr>
              <a:t>Métodos de desalinización</a:t>
            </a:r>
          </a:p>
          <a:p>
            <a:pPr>
              <a:lnSpc>
                <a:spcPct val="150000"/>
              </a:lnSpc>
            </a:pPr>
            <a:r>
              <a:rPr lang="es-ES" sz="2100" dirty="0" smtClean="0">
                <a:solidFill>
                  <a:schemeClr val="bg1"/>
                </a:solidFill>
                <a:latin typeface="Verdana"/>
                <a:cs typeface="Verdana"/>
              </a:rPr>
              <a:t>Desalinización por </a:t>
            </a:r>
            <a:r>
              <a:rPr lang="es-ES" sz="2100" dirty="0" err="1" smtClean="0">
                <a:solidFill>
                  <a:schemeClr val="bg1"/>
                </a:solidFill>
                <a:latin typeface="Verdana"/>
                <a:cs typeface="Verdana"/>
              </a:rPr>
              <a:t>pervaporación</a:t>
            </a:r>
            <a:r>
              <a:rPr lang="es-ES" sz="2100" dirty="0" smtClean="0">
                <a:solidFill>
                  <a:schemeClr val="bg1"/>
                </a:solidFill>
                <a:latin typeface="Verdana"/>
                <a:cs typeface="Verdana"/>
              </a:rPr>
              <a:t> (PV)</a:t>
            </a:r>
          </a:p>
          <a:p>
            <a:pPr>
              <a:lnSpc>
                <a:spcPct val="150000"/>
              </a:lnSpc>
            </a:pPr>
            <a:r>
              <a:rPr lang="es-ES" sz="2100" dirty="0" smtClean="0">
                <a:solidFill>
                  <a:schemeClr val="bg1"/>
                </a:solidFill>
                <a:latin typeface="Verdana"/>
                <a:cs typeface="Verdana"/>
              </a:rPr>
              <a:t>Membranas</a:t>
            </a:r>
          </a:p>
          <a:p>
            <a:pPr>
              <a:lnSpc>
                <a:spcPct val="150000"/>
              </a:lnSpc>
            </a:pPr>
            <a:r>
              <a:rPr lang="es-ES" sz="2100" dirty="0" smtClean="0">
                <a:solidFill>
                  <a:schemeClr val="bg1"/>
                </a:solidFill>
                <a:latin typeface="Verdana"/>
                <a:cs typeface="Verdana"/>
              </a:rPr>
              <a:t>Diseño de modulo de desalinización por PV</a:t>
            </a:r>
          </a:p>
          <a:p>
            <a:pPr>
              <a:lnSpc>
                <a:spcPct val="150000"/>
              </a:lnSpc>
            </a:pPr>
            <a:r>
              <a:rPr lang="es-ES" sz="2100" dirty="0" smtClean="0">
                <a:solidFill>
                  <a:schemeClr val="bg1"/>
                </a:solidFill>
                <a:latin typeface="Verdana"/>
                <a:cs typeface="Verdana"/>
              </a:rPr>
              <a:t>Croquis diseño básico </a:t>
            </a:r>
          </a:p>
          <a:p>
            <a:pPr>
              <a:lnSpc>
                <a:spcPct val="150000"/>
              </a:lnSpc>
            </a:pPr>
            <a:r>
              <a:rPr lang="es-ES" sz="2100" dirty="0" err="1" smtClean="0">
                <a:solidFill>
                  <a:schemeClr val="bg1"/>
                </a:solidFill>
                <a:latin typeface="Verdana"/>
                <a:cs typeface="Verdana"/>
              </a:rPr>
              <a:t>Layout</a:t>
            </a:r>
            <a:r>
              <a:rPr lang="es-ES" sz="2100" dirty="0" smtClean="0">
                <a:solidFill>
                  <a:schemeClr val="bg1"/>
                </a:solidFill>
                <a:latin typeface="Verdana"/>
                <a:cs typeface="Verdana"/>
              </a:rPr>
              <a:t> del sistema de desalinización</a:t>
            </a:r>
            <a:endParaRPr lang="es-ES" sz="2100" dirty="0">
              <a:solidFill>
                <a:schemeClr val="bg1"/>
              </a:solidFill>
              <a:latin typeface="Verdana"/>
              <a:cs typeface="Verdana"/>
            </a:endParaRPr>
          </a:p>
        </p:txBody>
      </p:sp>
      <p:sp>
        <p:nvSpPr>
          <p:cNvPr id="8" name="Acorde 7"/>
          <p:cNvSpPr/>
          <p:nvPr/>
        </p:nvSpPr>
        <p:spPr>
          <a:xfrm rot="1315775">
            <a:off x="351185" y="2270651"/>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Acorde 9"/>
          <p:cNvSpPr/>
          <p:nvPr/>
        </p:nvSpPr>
        <p:spPr>
          <a:xfrm rot="1315775">
            <a:off x="346450" y="2759601"/>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Acorde 10"/>
          <p:cNvSpPr/>
          <p:nvPr/>
        </p:nvSpPr>
        <p:spPr>
          <a:xfrm rot="1315775">
            <a:off x="351184" y="3254901"/>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Acorde 11"/>
          <p:cNvSpPr/>
          <p:nvPr/>
        </p:nvSpPr>
        <p:spPr>
          <a:xfrm rot="1315775">
            <a:off x="346448" y="3750202"/>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Acorde 12"/>
          <p:cNvSpPr/>
          <p:nvPr/>
        </p:nvSpPr>
        <p:spPr>
          <a:xfrm rot="1315775">
            <a:off x="351185" y="4232801"/>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Acorde 13"/>
          <p:cNvSpPr/>
          <p:nvPr/>
        </p:nvSpPr>
        <p:spPr>
          <a:xfrm rot="1315775">
            <a:off x="346447" y="4696350"/>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Acorde 14"/>
          <p:cNvSpPr/>
          <p:nvPr/>
        </p:nvSpPr>
        <p:spPr>
          <a:xfrm rot="1315775">
            <a:off x="351186" y="5178951"/>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Acorde 15"/>
          <p:cNvSpPr/>
          <p:nvPr/>
        </p:nvSpPr>
        <p:spPr>
          <a:xfrm rot="1315775">
            <a:off x="351186" y="5670217"/>
            <a:ext cx="187939" cy="187939"/>
          </a:xfrm>
          <a:prstGeom prst="chord">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584296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9700" y="50800"/>
            <a:ext cx="3575050" cy="461665"/>
          </a:xfrm>
          <a:prstGeom prst="rect">
            <a:avLst/>
          </a:prstGeom>
          <a:noFill/>
        </p:spPr>
        <p:txBody>
          <a:bodyPr wrap="square" rtlCol="0">
            <a:spAutoFit/>
          </a:bodyPr>
          <a:lstStyle/>
          <a:p>
            <a:r>
              <a:rPr lang="es-ES" sz="2400" b="1" dirty="0">
                <a:solidFill>
                  <a:schemeClr val="bg1"/>
                </a:solidFill>
                <a:latin typeface="Verdana"/>
                <a:cs typeface="Verdana"/>
              </a:rPr>
              <a:t>Sequia en Chile</a:t>
            </a:r>
          </a:p>
        </p:txBody>
      </p:sp>
      <p:sp>
        <p:nvSpPr>
          <p:cNvPr id="4" name="CuadroTexto 3"/>
          <p:cNvSpPr txBox="1"/>
          <p:nvPr/>
        </p:nvSpPr>
        <p:spPr>
          <a:xfrm>
            <a:off x="222250" y="908050"/>
            <a:ext cx="8667750" cy="1559401"/>
          </a:xfrm>
          <a:prstGeom prst="rect">
            <a:avLst/>
          </a:prstGeom>
          <a:noFill/>
        </p:spPr>
        <p:txBody>
          <a:bodyPr wrap="square" rtlCol="0">
            <a:spAutoFit/>
          </a:bodyPr>
          <a:lstStyle/>
          <a:p>
            <a:pPr>
              <a:lnSpc>
                <a:spcPct val="120000"/>
              </a:lnSpc>
            </a:pPr>
            <a:r>
              <a:rPr lang="es-ES" sz="2000" dirty="0">
                <a:solidFill>
                  <a:schemeClr val="bg1"/>
                </a:solidFill>
                <a:latin typeface="Verdana"/>
                <a:cs typeface="Verdana"/>
              </a:rPr>
              <a:t>“Chile es uno de los países que más se ha visto afectado por el cambio climático en el mundo. Desde 2007 hemos estado en un proceso largo de sequía que ha mantenido una reducción de 30% a 50%  de las precipitaciones dependiendo de la región” </a:t>
            </a:r>
          </a:p>
        </p:txBody>
      </p:sp>
      <p:pic>
        <p:nvPicPr>
          <p:cNvPr id="5" name="Picture 2" descr="http://static.betazeta.com/www.veoverde.com/wp-content/uploads/2012/03/sequia-6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7" y="3681090"/>
            <a:ext cx="5217747" cy="276698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613400" y="3693790"/>
            <a:ext cx="1568450" cy="1015663"/>
          </a:xfrm>
          <a:prstGeom prst="rect">
            <a:avLst/>
          </a:prstGeom>
          <a:noFill/>
        </p:spPr>
        <p:txBody>
          <a:bodyPr wrap="square" rtlCol="0">
            <a:spAutoFit/>
          </a:bodyPr>
          <a:lstStyle/>
          <a:p>
            <a:r>
              <a:rPr lang="es-ES" sz="1200" i="1" dirty="0">
                <a:solidFill>
                  <a:srgbClr val="CD1838"/>
                </a:solidFill>
                <a:latin typeface="Verdana"/>
                <a:cs typeface="Verdana"/>
              </a:rPr>
              <a:t>NOTA: </a:t>
            </a:r>
            <a:r>
              <a:rPr lang="es-ES" sz="1200" i="1" dirty="0">
                <a:solidFill>
                  <a:schemeClr val="tx1">
                    <a:lumMod val="50000"/>
                    <a:lumOff val="50000"/>
                  </a:schemeClr>
                </a:solidFill>
                <a:latin typeface="Verdana"/>
                <a:cs typeface="Verdana"/>
              </a:rPr>
              <a:t>30% a 50%  de las precipitaciones dependiendo de la región</a:t>
            </a:r>
          </a:p>
        </p:txBody>
      </p:sp>
    </p:spTree>
    <p:extLst>
      <p:ext uri="{BB962C8B-B14F-4D97-AF65-F5344CB8AC3E}">
        <p14:creationId xmlns:p14="http://schemas.microsoft.com/office/powerpoint/2010/main" val="116648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12750" y="374650"/>
            <a:ext cx="7956550" cy="461665"/>
          </a:xfrm>
          <a:prstGeom prst="rect">
            <a:avLst/>
          </a:prstGeom>
          <a:noFill/>
        </p:spPr>
        <p:txBody>
          <a:bodyPr wrap="square" rtlCol="0">
            <a:spAutoFit/>
          </a:bodyPr>
          <a:lstStyle/>
          <a:p>
            <a:r>
              <a:rPr lang="es-ES" sz="2400" b="1" dirty="0">
                <a:solidFill>
                  <a:schemeClr val="tx1">
                    <a:lumMod val="50000"/>
                    <a:lumOff val="50000"/>
                  </a:schemeClr>
                </a:solidFill>
                <a:latin typeface="Verdana"/>
                <a:cs typeface="Verdana"/>
              </a:rPr>
              <a:t>Diseño de módulo de desalinización por PV</a:t>
            </a:r>
          </a:p>
        </p:txBody>
      </p:sp>
      <p:sp>
        <p:nvSpPr>
          <p:cNvPr id="6" name="CuadroTexto 5"/>
          <p:cNvSpPr txBox="1"/>
          <p:nvPr/>
        </p:nvSpPr>
        <p:spPr>
          <a:xfrm>
            <a:off x="1760801" y="5080000"/>
            <a:ext cx="2679700" cy="461665"/>
          </a:xfrm>
          <a:prstGeom prst="rect">
            <a:avLst/>
          </a:prstGeom>
          <a:noFill/>
        </p:spPr>
        <p:txBody>
          <a:bodyPr wrap="square" rtlCol="0">
            <a:spAutoFit/>
          </a:bodyPr>
          <a:lstStyle/>
          <a:p>
            <a:pPr algn="r"/>
            <a:r>
              <a:rPr lang="es-ES" sz="1200" dirty="0">
                <a:solidFill>
                  <a:srgbClr val="CD1838"/>
                </a:solidFill>
                <a:latin typeface="Verdana"/>
                <a:cs typeface="Verdana"/>
              </a:rPr>
              <a:t>Resultados investigación </a:t>
            </a:r>
            <a:endParaRPr lang="es-ES" sz="1200" dirty="0" smtClean="0">
              <a:solidFill>
                <a:srgbClr val="CD1838"/>
              </a:solidFill>
              <a:latin typeface="Verdana"/>
              <a:cs typeface="Verdana"/>
            </a:endParaRPr>
          </a:p>
          <a:p>
            <a:pPr algn="r"/>
            <a:r>
              <a:rPr lang="es-ES" sz="1200" dirty="0" smtClean="0">
                <a:solidFill>
                  <a:srgbClr val="CD1838"/>
                </a:solidFill>
                <a:latin typeface="Verdana"/>
                <a:cs typeface="Verdana"/>
              </a:rPr>
              <a:t>Dr</a:t>
            </a:r>
            <a:r>
              <a:rPr lang="es-ES" sz="1200" dirty="0">
                <a:solidFill>
                  <a:srgbClr val="CD1838"/>
                </a:solidFill>
                <a:latin typeface="Verdana"/>
                <a:cs typeface="Verdana"/>
              </a:rPr>
              <a:t>. Gianni Olguín</a:t>
            </a:r>
          </a:p>
        </p:txBody>
      </p:sp>
      <p:pic>
        <p:nvPicPr>
          <p:cNvPr id="7" name="Picture 2" descr="Imágenes integradas 1"/>
          <p:cNvPicPr>
            <a:picLocks noChangeAspect="1" noChangeArrowheads="1"/>
          </p:cNvPicPr>
          <p:nvPr/>
        </p:nvPicPr>
        <p:blipFill rotWithShape="1">
          <a:blip r:embed="rId2">
            <a:extLst>
              <a:ext uri="{28A0092B-C50C-407E-A947-70E740481C1C}">
                <a14:useLocalDpi xmlns:a14="http://schemas.microsoft.com/office/drawing/2010/main" val="0"/>
              </a:ext>
            </a:extLst>
          </a:blip>
          <a:srcRect l="5755" t="13866" r="4657" b="5074"/>
          <a:stretch/>
        </p:blipFill>
        <p:spPr bwMode="auto">
          <a:xfrm>
            <a:off x="263769" y="1794216"/>
            <a:ext cx="4245935" cy="2997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áfico 7"/>
          <p:cNvGraphicFramePr>
            <a:graphicFrameLocks/>
          </p:cNvGraphicFramePr>
          <p:nvPr>
            <p:extLst>
              <p:ext uri="{D42A27DB-BD31-4B8C-83A1-F6EECF244321}">
                <p14:modId xmlns:p14="http://schemas.microsoft.com/office/powerpoint/2010/main" val="1677142987"/>
              </p:ext>
            </p:extLst>
          </p:nvPr>
        </p:nvGraphicFramePr>
        <p:xfrm>
          <a:off x="4440501" y="1812020"/>
          <a:ext cx="4572000" cy="2941116"/>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834200" y="5060950"/>
            <a:ext cx="3408099" cy="461665"/>
          </a:xfrm>
          <a:prstGeom prst="rect">
            <a:avLst/>
          </a:prstGeom>
          <a:noFill/>
        </p:spPr>
        <p:txBody>
          <a:bodyPr wrap="square" rtlCol="0">
            <a:spAutoFit/>
          </a:bodyPr>
          <a:lstStyle/>
          <a:p>
            <a:r>
              <a:rPr lang="es-ES" sz="1200" dirty="0">
                <a:solidFill>
                  <a:srgbClr val="CD1838"/>
                </a:solidFill>
                <a:latin typeface="Verdana"/>
                <a:cs typeface="Verdana"/>
              </a:rPr>
              <a:t>Resultados investigación presente</a:t>
            </a:r>
          </a:p>
          <a:p>
            <a:r>
              <a:rPr lang="es-ES" sz="1200" dirty="0">
                <a:solidFill>
                  <a:srgbClr val="CD1838"/>
                </a:solidFill>
                <a:latin typeface="Verdana"/>
                <a:cs typeface="Verdana"/>
              </a:rPr>
              <a:t>Alimentación 50 </a:t>
            </a:r>
            <a:r>
              <a:rPr lang="es-ES" sz="1200" dirty="0" err="1">
                <a:solidFill>
                  <a:srgbClr val="CD1838"/>
                </a:solidFill>
                <a:latin typeface="Verdana"/>
                <a:cs typeface="Verdana"/>
              </a:rPr>
              <a:t>lt</a:t>
            </a:r>
            <a:r>
              <a:rPr lang="es-ES" sz="1200" dirty="0">
                <a:solidFill>
                  <a:srgbClr val="CD1838"/>
                </a:solidFill>
                <a:latin typeface="Verdana"/>
                <a:cs typeface="Verdana"/>
              </a:rPr>
              <a:t>/h</a:t>
            </a:r>
          </a:p>
        </p:txBody>
      </p:sp>
    </p:spTree>
    <p:extLst>
      <p:ext uri="{BB962C8B-B14F-4D97-AF65-F5344CB8AC3E}">
        <p14:creationId xmlns:p14="http://schemas.microsoft.com/office/powerpoint/2010/main" val="5311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12750" y="374650"/>
            <a:ext cx="7956550" cy="461665"/>
          </a:xfrm>
          <a:prstGeom prst="rect">
            <a:avLst/>
          </a:prstGeom>
          <a:noFill/>
        </p:spPr>
        <p:txBody>
          <a:bodyPr wrap="square" rtlCol="0">
            <a:spAutoFit/>
          </a:bodyPr>
          <a:lstStyle/>
          <a:p>
            <a:r>
              <a:rPr lang="es-ES" sz="2400" b="1" dirty="0">
                <a:solidFill>
                  <a:schemeClr val="tx1">
                    <a:lumMod val="50000"/>
                    <a:lumOff val="50000"/>
                  </a:schemeClr>
                </a:solidFill>
                <a:latin typeface="Verdana"/>
                <a:cs typeface="Verdana"/>
              </a:rPr>
              <a:t>Módulo de desalinización</a:t>
            </a:r>
          </a:p>
        </p:txBody>
      </p:sp>
      <p:sp>
        <p:nvSpPr>
          <p:cNvPr id="9" name="CuadroTexto 8"/>
          <p:cNvSpPr txBox="1"/>
          <p:nvPr/>
        </p:nvSpPr>
        <p:spPr>
          <a:xfrm>
            <a:off x="514350" y="4561830"/>
            <a:ext cx="2355850" cy="646331"/>
          </a:xfrm>
          <a:prstGeom prst="rect">
            <a:avLst/>
          </a:prstGeom>
          <a:noFill/>
        </p:spPr>
        <p:txBody>
          <a:bodyPr wrap="square" rtlCol="0">
            <a:spAutoFit/>
          </a:bodyPr>
          <a:lstStyle/>
          <a:p>
            <a:r>
              <a:rPr lang="es-ES" sz="1200" i="1" dirty="0">
                <a:solidFill>
                  <a:srgbClr val="CD1838"/>
                </a:solidFill>
                <a:latin typeface="Verdana"/>
                <a:cs typeface="Verdana"/>
              </a:rPr>
              <a:t>NOTA: </a:t>
            </a:r>
            <a:r>
              <a:rPr lang="es-ES" sz="1200" i="1" dirty="0">
                <a:solidFill>
                  <a:schemeClr val="tx1">
                    <a:lumMod val="50000"/>
                    <a:lumOff val="50000"/>
                  </a:schemeClr>
                </a:solidFill>
                <a:latin typeface="Verdana"/>
                <a:cs typeface="Verdana"/>
              </a:rPr>
              <a:t>30% a 50%  de las precipitaciones dependiendo de la región</a:t>
            </a:r>
          </a:p>
        </p:txBody>
      </p:sp>
      <p:pic>
        <p:nvPicPr>
          <p:cNvPr id="12" name="Imagen 11" descr="f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479550"/>
            <a:ext cx="2645664" cy="2974848"/>
          </a:xfrm>
          <a:prstGeom prst="rect">
            <a:avLst/>
          </a:prstGeom>
        </p:spPr>
      </p:pic>
      <p:sp>
        <p:nvSpPr>
          <p:cNvPr id="13" name="CuadroTexto 12"/>
          <p:cNvSpPr txBox="1"/>
          <p:nvPr/>
        </p:nvSpPr>
        <p:spPr>
          <a:xfrm>
            <a:off x="3327400" y="4561830"/>
            <a:ext cx="2317750" cy="646331"/>
          </a:xfrm>
          <a:prstGeom prst="rect">
            <a:avLst/>
          </a:prstGeom>
          <a:noFill/>
        </p:spPr>
        <p:txBody>
          <a:bodyPr wrap="square" rtlCol="0">
            <a:spAutoFit/>
          </a:bodyPr>
          <a:lstStyle/>
          <a:p>
            <a:r>
              <a:rPr lang="es-ES" sz="1200" i="1" dirty="0">
                <a:solidFill>
                  <a:srgbClr val="CD1838"/>
                </a:solidFill>
                <a:latin typeface="Verdana"/>
                <a:cs typeface="Verdana"/>
              </a:rPr>
              <a:t>NOTA: </a:t>
            </a:r>
            <a:r>
              <a:rPr lang="es-ES" sz="1200" i="1" dirty="0">
                <a:solidFill>
                  <a:schemeClr val="tx1">
                    <a:lumMod val="50000"/>
                    <a:lumOff val="50000"/>
                  </a:schemeClr>
                </a:solidFill>
                <a:latin typeface="Verdana"/>
                <a:cs typeface="Verdana"/>
              </a:rPr>
              <a:t>30% a 50%  de las precipitaciones dependiendo de la región</a:t>
            </a:r>
          </a:p>
        </p:txBody>
      </p:sp>
      <p:pic>
        <p:nvPicPr>
          <p:cNvPr id="14" name="Imagen 13" descr="f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400" y="1479550"/>
            <a:ext cx="2645664" cy="2974848"/>
          </a:xfrm>
          <a:prstGeom prst="rect">
            <a:avLst/>
          </a:prstGeom>
        </p:spPr>
      </p:pic>
      <p:sp>
        <p:nvSpPr>
          <p:cNvPr id="15" name="CuadroTexto 14"/>
          <p:cNvSpPr txBox="1"/>
          <p:nvPr/>
        </p:nvSpPr>
        <p:spPr>
          <a:xfrm>
            <a:off x="6159500" y="4561830"/>
            <a:ext cx="2355850" cy="646331"/>
          </a:xfrm>
          <a:prstGeom prst="rect">
            <a:avLst/>
          </a:prstGeom>
          <a:noFill/>
        </p:spPr>
        <p:txBody>
          <a:bodyPr wrap="square" rtlCol="0">
            <a:spAutoFit/>
          </a:bodyPr>
          <a:lstStyle/>
          <a:p>
            <a:r>
              <a:rPr lang="es-ES" sz="1200" i="1" dirty="0">
                <a:solidFill>
                  <a:srgbClr val="CD1838"/>
                </a:solidFill>
                <a:latin typeface="Verdana"/>
                <a:cs typeface="Verdana"/>
              </a:rPr>
              <a:t>NOTA: </a:t>
            </a:r>
            <a:r>
              <a:rPr lang="es-ES" sz="1200" i="1" dirty="0">
                <a:solidFill>
                  <a:schemeClr val="tx1">
                    <a:lumMod val="50000"/>
                    <a:lumOff val="50000"/>
                  </a:schemeClr>
                </a:solidFill>
                <a:latin typeface="Verdana"/>
                <a:cs typeface="Verdana"/>
              </a:rPr>
              <a:t>30% a 50%  de las precipitaciones dependiendo de la región</a:t>
            </a:r>
          </a:p>
        </p:txBody>
      </p:sp>
      <p:pic>
        <p:nvPicPr>
          <p:cNvPr id="16" name="Imagen 15" descr="f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0" y="1479550"/>
            <a:ext cx="2645664" cy="2974848"/>
          </a:xfrm>
          <a:prstGeom prst="rect">
            <a:avLst/>
          </a:prstGeom>
        </p:spPr>
      </p:pic>
    </p:spTree>
    <p:extLst>
      <p:ext uri="{BB962C8B-B14F-4D97-AF65-F5344CB8AC3E}">
        <p14:creationId xmlns:p14="http://schemas.microsoft.com/office/powerpoint/2010/main" val="292977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83000" y="2946400"/>
            <a:ext cx="3079750" cy="1446550"/>
          </a:xfrm>
          <a:prstGeom prst="rect">
            <a:avLst/>
          </a:prstGeom>
          <a:noFill/>
        </p:spPr>
        <p:txBody>
          <a:bodyPr wrap="square" rtlCol="0">
            <a:spAutoFit/>
          </a:bodyPr>
          <a:lstStyle/>
          <a:p>
            <a:r>
              <a:rPr lang="es-ES" sz="1400" dirty="0">
                <a:solidFill>
                  <a:srgbClr val="CD1838"/>
                </a:solidFill>
                <a:latin typeface="Tahoma"/>
                <a:cs typeface="Tahoma"/>
              </a:rPr>
              <a:t>Autor</a:t>
            </a:r>
          </a:p>
          <a:p>
            <a:r>
              <a:rPr lang="es-ES" sz="1400" dirty="0">
                <a:solidFill>
                  <a:schemeClr val="tx1">
                    <a:lumMod val="50000"/>
                    <a:lumOff val="50000"/>
                  </a:schemeClr>
                </a:solidFill>
                <a:latin typeface="Tahoma"/>
                <a:cs typeface="Tahoma"/>
              </a:rPr>
              <a:t>Camilo Torres Aguilera</a:t>
            </a:r>
          </a:p>
          <a:p>
            <a:r>
              <a:rPr lang="es-ES" sz="1400" dirty="0">
                <a:solidFill>
                  <a:srgbClr val="CD1838"/>
                </a:solidFill>
                <a:latin typeface="Tahoma"/>
                <a:cs typeface="Tahoma"/>
              </a:rPr>
              <a:t> </a:t>
            </a:r>
          </a:p>
          <a:p>
            <a:r>
              <a:rPr lang="es-ES" sz="1400" dirty="0">
                <a:solidFill>
                  <a:srgbClr val="CD1838"/>
                </a:solidFill>
                <a:latin typeface="Tahoma"/>
                <a:cs typeface="Tahoma"/>
              </a:rPr>
              <a:t>Profesor Guía</a:t>
            </a:r>
          </a:p>
          <a:p>
            <a:r>
              <a:rPr lang="es-ES" sz="1400" dirty="0">
                <a:solidFill>
                  <a:schemeClr val="tx1">
                    <a:lumMod val="50000"/>
                    <a:lumOff val="50000"/>
                  </a:schemeClr>
                </a:solidFill>
                <a:latin typeface="Tahoma"/>
                <a:cs typeface="Tahoma"/>
              </a:rPr>
              <a:t>Gianni </a:t>
            </a:r>
            <a:r>
              <a:rPr lang="es-ES" sz="1400" dirty="0" err="1">
                <a:solidFill>
                  <a:schemeClr val="tx1">
                    <a:lumMod val="50000"/>
                    <a:lumOff val="50000"/>
                  </a:schemeClr>
                </a:solidFill>
                <a:latin typeface="Tahoma"/>
                <a:cs typeface="Tahoma"/>
              </a:rPr>
              <a:t>Olguin</a:t>
            </a:r>
            <a:endParaRPr lang="es-ES" sz="1400" dirty="0">
              <a:solidFill>
                <a:schemeClr val="tx1">
                  <a:lumMod val="50000"/>
                  <a:lumOff val="50000"/>
                </a:schemeClr>
              </a:solidFill>
              <a:latin typeface="Tahoma"/>
              <a:cs typeface="Tahoma"/>
            </a:endParaRPr>
          </a:p>
          <a:p>
            <a:endParaRPr lang="es-ES" dirty="0"/>
          </a:p>
        </p:txBody>
      </p:sp>
      <p:sp>
        <p:nvSpPr>
          <p:cNvPr id="7" name="CuadroTexto 6"/>
          <p:cNvSpPr txBox="1"/>
          <p:nvPr/>
        </p:nvSpPr>
        <p:spPr>
          <a:xfrm>
            <a:off x="203200" y="2369263"/>
            <a:ext cx="2959100" cy="2308324"/>
          </a:xfrm>
          <a:prstGeom prst="rect">
            <a:avLst/>
          </a:prstGeom>
          <a:noFill/>
        </p:spPr>
        <p:txBody>
          <a:bodyPr wrap="square" rtlCol="0">
            <a:spAutoFit/>
          </a:bodyPr>
          <a:lstStyle/>
          <a:p>
            <a:r>
              <a:rPr lang="es-ES" sz="2400" b="1" dirty="0" smtClean="0">
                <a:solidFill>
                  <a:schemeClr val="bg1"/>
                </a:solidFill>
                <a:latin typeface="Verdana"/>
                <a:cs typeface="Verdana"/>
              </a:rPr>
              <a:t>Puesta en marcha de sistema de desalinización mediante </a:t>
            </a:r>
            <a:r>
              <a:rPr lang="es-ES" sz="2400" b="1" dirty="0" err="1" smtClean="0">
                <a:solidFill>
                  <a:schemeClr val="bg1"/>
                </a:solidFill>
                <a:latin typeface="Verdana"/>
                <a:cs typeface="Verdana"/>
              </a:rPr>
              <a:t>pervaporación</a:t>
            </a:r>
            <a:endParaRPr lang="es-ES" sz="2400" b="1" dirty="0">
              <a:solidFill>
                <a:schemeClr val="bg1"/>
              </a:solidFill>
              <a:latin typeface="Verdana"/>
              <a:cs typeface="Verdana"/>
            </a:endParaRPr>
          </a:p>
        </p:txBody>
      </p:sp>
    </p:spTree>
    <p:extLst>
      <p:ext uri="{BB962C8B-B14F-4D97-AF65-F5344CB8AC3E}">
        <p14:creationId xmlns:p14="http://schemas.microsoft.com/office/powerpoint/2010/main" val="149338800"/>
      </p:ext>
    </p:extLst>
  </p:cSld>
  <p:clrMapOvr>
    <a:masterClrMapping/>
  </p:clrMapOvr>
</p:sld>
</file>

<file path=ppt/theme/theme1.xml><?xml version="1.0" encoding="utf-8"?>
<a:theme xmlns:a="http://schemas.openxmlformats.org/drawingml/2006/main" name="plantillas ei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TotalTime>
  <Words>219</Words>
  <Application>Microsoft Macintosh PowerPoint</Application>
  <PresentationFormat>Presentación en pantalla (4:3)</PresentationFormat>
  <Paragraphs>34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plantillas eiq</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PUCV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Nicole Ruiz de la Parra</dc:creator>
  <cp:lastModifiedBy>Nicole Ruiz de la Parra</cp:lastModifiedBy>
  <cp:revision>18</cp:revision>
  <dcterms:created xsi:type="dcterms:W3CDTF">2017-01-20T17:37:39Z</dcterms:created>
  <dcterms:modified xsi:type="dcterms:W3CDTF">2017-01-23T22:33:58Z</dcterms:modified>
</cp:coreProperties>
</file>